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Maven Pro" pitchFamily="2" charset="77"/>
      <p:regular r:id="rId25"/>
      <p:bold r:id="rId26"/>
    </p:embeddedFont>
    <p:embeddedFont>
      <p:font typeface="Nunito" pitchFamily="2" charset="77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0"/>
  </p:normalViewPr>
  <p:slideViewPr>
    <p:cSldViewPr snapToGrid="0">
      <p:cViewPr varScale="1">
        <p:scale>
          <a:sx n="142" d="100"/>
          <a:sy n="142" d="100"/>
        </p:scale>
        <p:origin x="6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7a4463d87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7a4463d87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7a4463d87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7a4463d87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7a1e2281e2_0_9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7a1e2281e2_0_9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7a200bc20b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7a200bc20b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ba6da29f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2ba6da29f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2ba6da29f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2ba6da29f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ba6da29f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ba6da29f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ba6da29f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ba6da29f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ba6da29f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ba6da29f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7ad90c422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7ad90c422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7a1e2281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7a1e2281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7ad90c422f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7ad90c422f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Error in .local(conn, statement, ...)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could not run statement: Loading local data is disabled; this must be enabled on both the client and server sides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7ad90c422f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7ad90c422f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7ad90c422f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7ad90c422f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7a200bc20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7a200bc20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7a1e2281e2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7a1e2281e2_0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7a1e2281e2_0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7a1e2281e2_0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7a4463d8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7a4463d8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7a4463d87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7a4463d87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7a4463d87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7a4463d87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7a4463d87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7a4463d87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ortheastern.instructure.com/courses/123304/assignments/150504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stackoverflow.com/questions/23921117/disable-only-full-group-by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cba.com/mysql-vs-sqlite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zh-CN" sz="2300">
                <a:latin typeface="Arial"/>
                <a:ea typeface="Arial"/>
                <a:cs typeface="Arial"/>
                <a:sym typeface="Arial"/>
              </a:rPr>
              <a:t>5200 Practicum I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zh-CN"/>
              <a:t>By Shuyue Gao, ShuHong Chan, Jingjing Zhu, Xingguo Huang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"/>
          <p:cNvSpPr txBox="1">
            <a:spLocks noGrp="1"/>
          </p:cNvSpPr>
          <p:nvPr>
            <p:ph type="title"/>
          </p:nvPr>
        </p:nvSpPr>
        <p:spPr>
          <a:xfrm>
            <a:off x="1303800" y="99825"/>
            <a:ext cx="7242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820"/>
              <a:t>Load the Bird Strikes CSV file and populate the tables with data</a:t>
            </a:r>
            <a:endParaRPr sz="2520"/>
          </a:p>
        </p:txBody>
      </p:sp>
      <p:sp>
        <p:nvSpPr>
          <p:cNvPr id="348" name="Google Shape;348;p22"/>
          <p:cNvSpPr/>
          <p:nvPr/>
        </p:nvSpPr>
        <p:spPr>
          <a:xfrm>
            <a:off x="1435325" y="827394"/>
            <a:ext cx="6715500" cy="4845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FFFFFF"/>
                </a:solidFill>
              </a:rPr>
              <a:t>4. Cleaning data in master table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49" name="Google Shape;349;p22"/>
          <p:cNvSpPr txBox="1">
            <a:spLocks noGrp="1"/>
          </p:cNvSpPr>
          <p:nvPr>
            <p:ph type="body" idx="1"/>
          </p:nvPr>
        </p:nvSpPr>
        <p:spPr>
          <a:xfrm>
            <a:off x="896900" y="1407750"/>
            <a:ext cx="7373700" cy="12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zh-CN" sz="1800">
                <a:solidFill>
                  <a:srgbClr val="000000"/>
                </a:solidFill>
              </a:rPr>
              <a:t>- As mentioned in the our tasks, records from the CSV that do not have flight or aircraft information may be omitted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zh-CN" sz="1800">
                <a:solidFill>
                  <a:srgbClr val="000000"/>
                </a:solidFill>
              </a:rPr>
              <a:t>- All records in master table without flight date information will be deleted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50" name="Google Shape;350;p22"/>
          <p:cNvSpPr txBox="1"/>
          <p:nvPr/>
        </p:nvSpPr>
        <p:spPr>
          <a:xfrm>
            <a:off x="1459775" y="2698050"/>
            <a:ext cx="66666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master </a:t>
            </a:r>
            <a:r>
              <a:rPr lang="zh-C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FlightDate = ''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1" name="Google Shape;351;p22"/>
          <p:cNvSpPr txBox="1">
            <a:spLocks noGrp="1"/>
          </p:cNvSpPr>
          <p:nvPr>
            <p:ph type="body" idx="1"/>
          </p:nvPr>
        </p:nvSpPr>
        <p:spPr>
          <a:xfrm>
            <a:off x="896900" y="3174450"/>
            <a:ext cx="7373700" cy="17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zh-CN" sz="1800">
                <a:solidFill>
                  <a:srgbClr val="000000"/>
                </a:solidFill>
              </a:rPr>
              <a:t>- After remove all the records without flight date information, we found all the record data of column ‘Aircraft: Type’ (</a:t>
            </a:r>
            <a:r>
              <a:rPr lang="zh-CN" sz="1800" i="1">
                <a:solidFill>
                  <a:srgbClr val="000000"/>
                </a:solidFill>
              </a:rPr>
              <a:t>the column header name in CSV</a:t>
            </a:r>
            <a:r>
              <a:rPr lang="zh-CN" sz="1800">
                <a:solidFill>
                  <a:srgbClr val="000000"/>
                </a:solidFill>
              </a:rPr>
              <a:t>) are the same, ‘Airplane’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zh-CN" sz="1800">
                <a:solidFill>
                  <a:srgbClr val="000000"/>
                </a:solidFill>
              </a:rPr>
              <a:t>- We think the information in this column will not affect the data analysis of the data in this CSV file, so we skip the data of this column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52" name="Google Shape;3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0" y="3174450"/>
            <a:ext cx="1314300" cy="16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"/>
          <p:cNvSpPr txBox="1">
            <a:spLocks noGrp="1"/>
          </p:cNvSpPr>
          <p:nvPr>
            <p:ph type="title"/>
          </p:nvPr>
        </p:nvSpPr>
        <p:spPr>
          <a:xfrm>
            <a:off x="1303800" y="99825"/>
            <a:ext cx="7242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820"/>
              <a:t>Load the Bird Strikes CSV file and populate the tables with data</a:t>
            </a:r>
            <a:endParaRPr sz="2520"/>
          </a:p>
        </p:txBody>
      </p:sp>
      <p:sp>
        <p:nvSpPr>
          <p:cNvPr id="358" name="Google Shape;358;p23"/>
          <p:cNvSpPr/>
          <p:nvPr/>
        </p:nvSpPr>
        <p:spPr>
          <a:xfrm>
            <a:off x="1435325" y="522594"/>
            <a:ext cx="6715500" cy="4845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FFFFFF"/>
                </a:solidFill>
              </a:rPr>
              <a:t>5. Create all related tables and copy the data from master table</a:t>
            </a:r>
            <a:endParaRPr/>
          </a:p>
        </p:txBody>
      </p:sp>
      <p:sp>
        <p:nvSpPr>
          <p:cNvPr id="359" name="Google Shape;359;p23"/>
          <p:cNvSpPr txBox="1">
            <a:spLocks noGrp="1"/>
          </p:cNvSpPr>
          <p:nvPr>
            <p:ph type="body" idx="1"/>
          </p:nvPr>
        </p:nvSpPr>
        <p:spPr>
          <a:xfrm>
            <a:off x="383175" y="1102950"/>
            <a:ext cx="84618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zh-CN" sz="1600">
                <a:solidFill>
                  <a:srgbClr val="000000"/>
                </a:solidFill>
              </a:rPr>
              <a:t>- According to the schema defined above, create all related tables with data</a:t>
            </a:r>
            <a:endParaRPr sz="16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zh-CN" sz="1600">
                <a:solidFill>
                  <a:srgbClr val="000000"/>
                </a:solidFill>
              </a:rPr>
              <a:t>- For example, create the table of state and airport with Primary Key and Foreign Key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60" name="Google Shape;360;p23"/>
          <p:cNvSpPr txBox="1"/>
          <p:nvPr/>
        </p:nvSpPr>
        <p:spPr>
          <a:xfrm>
            <a:off x="3937825" y="1692825"/>
            <a:ext cx="5015100" cy="1218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</a:t>
            </a: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 state(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  stateid </a:t>
            </a:r>
            <a:r>
              <a:rPr lang="zh-C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INTEGER PRIMARY KEY AUTO_INCREMENT</a:t>
            </a: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  stateName </a:t>
            </a:r>
            <a:r>
              <a:rPr lang="zh-C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TEXT NOT NULL</a:t>
            </a:r>
            <a:endParaRPr sz="12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</a:t>
            </a: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 state (stateName) </a:t>
            </a:r>
            <a:r>
              <a:rPr lang="zh-C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state </a:t>
            </a:r>
            <a:r>
              <a:rPr lang="zh-C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master </a:t>
            </a:r>
            <a:r>
              <a:rPr lang="zh-C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GROUP BY</a:t>
            </a: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 state;</a:t>
            </a:r>
            <a:endParaRPr sz="12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1" name="Google Shape;361;p23"/>
          <p:cNvSpPr txBox="1"/>
          <p:nvPr/>
        </p:nvSpPr>
        <p:spPr>
          <a:xfrm>
            <a:off x="3937825" y="3001775"/>
            <a:ext cx="5015100" cy="195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</a:t>
            </a: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 airport(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  airportid </a:t>
            </a:r>
            <a:r>
              <a:rPr lang="zh-C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INTEGER PRIMARY KEY AUTO_INCREMENT</a:t>
            </a: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  airportName </a:t>
            </a:r>
            <a:r>
              <a:rPr lang="zh-C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TEXT NOT NULL</a:t>
            </a: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  stateid </a:t>
            </a:r>
            <a:r>
              <a:rPr lang="zh-C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INTEGER NOT NULL</a:t>
            </a: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zh-C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FOREIGN KEY</a:t>
            </a: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 (stateid) </a:t>
            </a:r>
            <a:r>
              <a:rPr lang="zh-C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REFERENCES </a:t>
            </a: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state(stateid)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</a:t>
            </a: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 airport (airportName, stateid)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master.airport, state.stateid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master, state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master.state = state.stateName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GROUP BY</a:t>
            </a: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 master.airport, state.stateid;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62" name="Google Shape;3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4650"/>
            <a:ext cx="3633026" cy="2595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5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Query number of incidents at take-off/climb</a:t>
            </a:r>
            <a:endParaRPr/>
          </a:p>
        </p:txBody>
      </p:sp>
      <p:sp>
        <p:nvSpPr>
          <p:cNvPr id="369" name="Google Shape;369;p24"/>
          <p:cNvSpPr txBox="1"/>
          <p:nvPr/>
        </p:nvSpPr>
        <p:spPr>
          <a:xfrm>
            <a:off x="1434750" y="1164075"/>
            <a:ext cx="5052600" cy="1157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SELECT</a:t>
            </a:r>
            <a:r>
              <a:rPr lang="zh-CN" sz="800">
                <a:latin typeface="Nunito"/>
                <a:ea typeface="Nunito"/>
                <a:cs typeface="Nunito"/>
                <a:sym typeface="Nunito"/>
              </a:rPr>
              <a:t> a.airline, </a:t>
            </a:r>
            <a:r>
              <a:rPr lang="zh-CN" sz="8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COUNT</a:t>
            </a:r>
            <a:r>
              <a:rPr lang="zh-CN" sz="8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zh-CN" sz="8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DISTINCT</a:t>
            </a:r>
            <a:r>
              <a:rPr lang="zh-CN" sz="800">
                <a:latin typeface="Nunito"/>
                <a:ea typeface="Nunito"/>
                <a:cs typeface="Nunito"/>
                <a:sym typeface="Nunito"/>
              </a:rPr>
              <a:t> i.recordid) </a:t>
            </a:r>
            <a:r>
              <a:rPr lang="zh-CN" sz="8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AS </a:t>
            </a:r>
            <a:r>
              <a:rPr lang="zh-CN" sz="800">
                <a:latin typeface="Nunito"/>
                <a:ea typeface="Nunito"/>
                <a:cs typeface="Nunito"/>
                <a:sym typeface="Nunito"/>
              </a:rPr>
              <a:t>NumberOfIncidents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  FROM</a:t>
            </a:r>
            <a:r>
              <a:rPr lang="zh-CN" sz="800">
                <a:latin typeface="Nunito"/>
                <a:ea typeface="Nunito"/>
                <a:cs typeface="Nunito"/>
                <a:sym typeface="Nunito"/>
              </a:rPr>
              <a:t> phase p</a:t>
            </a:r>
            <a:endParaRPr sz="8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    JOIN </a:t>
            </a:r>
            <a:r>
              <a:rPr lang="zh-CN" sz="800">
                <a:latin typeface="Nunito"/>
                <a:ea typeface="Nunito"/>
                <a:cs typeface="Nunito"/>
                <a:sym typeface="Nunito"/>
              </a:rPr>
              <a:t>incident i </a:t>
            </a:r>
            <a:r>
              <a:rPr lang="zh-CN" sz="8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USING</a:t>
            </a:r>
            <a:r>
              <a:rPr lang="zh-CN" sz="800">
                <a:latin typeface="Nunito"/>
                <a:ea typeface="Nunito"/>
                <a:cs typeface="Nunito"/>
                <a:sym typeface="Nunito"/>
              </a:rPr>
              <a:t> (phaseid)</a:t>
            </a:r>
            <a:endParaRPr sz="8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    JOIN </a:t>
            </a:r>
            <a:r>
              <a:rPr lang="zh-CN" sz="800">
                <a:latin typeface="Nunito"/>
                <a:ea typeface="Nunito"/>
                <a:cs typeface="Nunito"/>
                <a:sym typeface="Nunito"/>
              </a:rPr>
              <a:t>airline a </a:t>
            </a:r>
            <a:r>
              <a:rPr lang="zh-CN" sz="8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USING </a:t>
            </a:r>
            <a:r>
              <a:rPr lang="zh-CN" sz="800">
                <a:latin typeface="Nunito"/>
                <a:ea typeface="Nunito"/>
                <a:cs typeface="Nunito"/>
                <a:sym typeface="Nunito"/>
              </a:rPr>
              <a:t>(airlineid)</a:t>
            </a:r>
            <a:endParaRPr sz="8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  WHERE</a:t>
            </a:r>
            <a:r>
              <a:rPr lang="zh-CN" sz="800">
                <a:latin typeface="Nunito"/>
                <a:ea typeface="Nunito"/>
                <a:cs typeface="Nunito"/>
                <a:sym typeface="Nunito"/>
              </a:rPr>
              <a:t> p.phaseType = </a:t>
            </a:r>
            <a:r>
              <a:rPr lang="zh-CN" sz="80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'Take-off run'</a:t>
            </a:r>
            <a:r>
              <a:rPr lang="zh-CN" sz="8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zh-CN" sz="8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OR</a:t>
            </a:r>
            <a:r>
              <a:rPr lang="zh-CN" sz="800">
                <a:latin typeface="Nunito"/>
                <a:ea typeface="Nunito"/>
                <a:cs typeface="Nunito"/>
                <a:sym typeface="Nunito"/>
              </a:rPr>
              <a:t> p.phaseType =</a:t>
            </a:r>
            <a:r>
              <a:rPr lang="zh-CN" sz="800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zh-CN" sz="80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'Climb'</a:t>
            </a:r>
            <a:endParaRPr sz="800"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  GROUP BY</a:t>
            </a:r>
            <a:r>
              <a:rPr lang="zh-CN" sz="800">
                <a:latin typeface="Nunito"/>
                <a:ea typeface="Nunito"/>
                <a:cs typeface="Nunito"/>
                <a:sym typeface="Nunito"/>
              </a:rPr>
              <a:t> a.airlineid</a:t>
            </a:r>
            <a:endParaRPr sz="8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  ORDER BY</a:t>
            </a:r>
            <a:r>
              <a:rPr lang="zh-CN" sz="800">
                <a:latin typeface="Nunito"/>
                <a:ea typeface="Nunito"/>
                <a:cs typeface="Nunito"/>
                <a:sym typeface="Nunito"/>
              </a:rPr>
              <a:t> a.airlineid;</a:t>
            </a:r>
            <a:endParaRPr sz="800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B419D6-68C3-B6C2-7999-99BB79269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441" y="2612954"/>
            <a:ext cx="7030500" cy="20134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5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Query the airport had the most incidents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1CA882-4E0E-A177-DDAE-CB2E089D6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08" y="1309568"/>
            <a:ext cx="7772400" cy="33289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Query number of incidents by year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8C4111-B883-54DC-83F5-62C9EACCD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4" y="1197075"/>
            <a:ext cx="7772400" cy="3897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101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00"/>
              <a:t>Build a visualized column chart - step summary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  <p:sp>
        <p:nvSpPr>
          <p:cNvPr id="389" name="Google Shape;389;p27"/>
          <p:cNvSpPr/>
          <p:nvPr/>
        </p:nvSpPr>
        <p:spPr>
          <a:xfrm>
            <a:off x="1421125" y="1230800"/>
            <a:ext cx="6715500" cy="705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FFFFFF"/>
                </a:solidFill>
              </a:rPr>
              <a:t>1. Query number of incidents per year from 2008 to 2011 during take-off/climbing</a:t>
            </a:r>
            <a:endParaRPr/>
          </a:p>
        </p:txBody>
      </p:sp>
      <p:sp>
        <p:nvSpPr>
          <p:cNvPr id="390" name="Google Shape;390;p27"/>
          <p:cNvSpPr/>
          <p:nvPr/>
        </p:nvSpPr>
        <p:spPr>
          <a:xfrm>
            <a:off x="1421125" y="2229675"/>
            <a:ext cx="6715500" cy="7515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</a:rPr>
              <a:t>2. Query number of incidents per year from 2008 to 2011 during descent/approach/landing</a:t>
            </a:r>
            <a:endParaRPr/>
          </a:p>
        </p:txBody>
      </p:sp>
      <p:sp>
        <p:nvSpPr>
          <p:cNvPr id="391" name="Google Shape;391;p27"/>
          <p:cNvSpPr/>
          <p:nvPr/>
        </p:nvSpPr>
        <p:spPr>
          <a:xfrm>
            <a:off x="1421125" y="3275044"/>
            <a:ext cx="6715500" cy="4845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FFFFFF"/>
                </a:solidFill>
              </a:rPr>
              <a:t>3. Create data matrix &amp; build the column chart</a:t>
            </a:r>
            <a:endParaRPr/>
          </a:p>
        </p:txBody>
      </p:sp>
      <p:sp>
        <p:nvSpPr>
          <p:cNvPr id="392" name="Google Shape;392;p27"/>
          <p:cNvSpPr/>
          <p:nvPr/>
        </p:nvSpPr>
        <p:spPr>
          <a:xfrm>
            <a:off x="4417050" y="2981169"/>
            <a:ext cx="299100" cy="191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7"/>
          <p:cNvSpPr/>
          <p:nvPr/>
        </p:nvSpPr>
        <p:spPr>
          <a:xfrm>
            <a:off x="4417050" y="1935794"/>
            <a:ext cx="299100" cy="191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4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00"/>
              <a:t>Build a visualized column chart - step 1</a:t>
            </a:r>
            <a:endParaRPr/>
          </a:p>
        </p:txBody>
      </p:sp>
      <p:sp>
        <p:nvSpPr>
          <p:cNvPr id="399" name="Google Shape;399;p28"/>
          <p:cNvSpPr/>
          <p:nvPr/>
        </p:nvSpPr>
        <p:spPr>
          <a:xfrm>
            <a:off x="1406925" y="1097775"/>
            <a:ext cx="6715500" cy="7050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FFFFFF"/>
                </a:solidFill>
              </a:rPr>
              <a:t>1. Query number of incidents per year from 2008 to 2011 during take-off/climbing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2A8E5C-229A-79EA-2FF2-394196655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925" y="2054851"/>
            <a:ext cx="4101918" cy="29060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5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00"/>
              <a:t>Build a visualized column chart - step 2</a:t>
            </a:r>
            <a:endParaRPr/>
          </a:p>
        </p:txBody>
      </p:sp>
      <p:sp>
        <p:nvSpPr>
          <p:cNvPr id="407" name="Google Shape;407;p29"/>
          <p:cNvSpPr/>
          <p:nvPr/>
        </p:nvSpPr>
        <p:spPr>
          <a:xfrm>
            <a:off x="1406950" y="1107375"/>
            <a:ext cx="6715500" cy="7515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lt1"/>
                </a:solidFill>
              </a:rPr>
              <a:t>2. Query number of incidents per year from 2008 to 2011 during descent/approach/landing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1E58FB-7BA1-9BFF-0CA3-9C13E49E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950" y="2067170"/>
            <a:ext cx="5601878" cy="283428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4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300"/>
              <a:t>Build a visualized column chart - step 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0"/>
          <p:cNvSpPr/>
          <p:nvPr/>
        </p:nvSpPr>
        <p:spPr>
          <a:xfrm>
            <a:off x="1402200" y="1097769"/>
            <a:ext cx="6715500" cy="4845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FFFFFF"/>
                </a:solidFill>
              </a:rPr>
              <a:t>3. Create data matrix &amp; build the column chart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A7821-C4FB-7343-8B4C-1D930132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200" y="1826758"/>
            <a:ext cx="5226423" cy="290521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538" y="297823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0425" y="19368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1138" y="3316375"/>
            <a:ext cx="3114675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Contributions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854875" y="1471975"/>
            <a:ext cx="7726500" cy="3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000000"/>
                </a:solidFill>
              </a:rPr>
              <a:t>Task 1: </a:t>
            </a:r>
            <a:r>
              <a:rPr lang="zh-CN" sz="1600">
                <a:solidFill>
                  <a:srgbClr val="000000"/>
                </a:solidFill>
              </a:rPr>
              <a:t>Shuyue Gao</a:t>
            </a:r>
            <a:endParaRPr sz="16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000000"/>
                </a:solidFill>
              </a:rPr>
              <a:t>Task 2: </a:t>
            </a:r>
            <a:r>
              <a:rPr lang="zh-CN" sz="1600">
                <a:solidFill>
                  <a:srgbClr val="000000"/>
                </a:solidFill>
              </a:rPr>
              <a:t>Shuhong Chan, Xingguo Huang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zh-CN" sz="1600" b="1">
                <a:solidFill>
                  <a:srgbClr val="000000"/>
                </a:solidFill>
              </a:rPr>
              <a:t>Task 3: </a:t>
            </a:r>
            <a:r>
              <a:rPr lang="zh-CN" sz="1600">
                <a:solidFill>
                  <a:srgbClr val="000000"/>
                </a:solidFill>
              </a:rPr>
              <a:t>Shuhong Chan, Xingguo Huang, Shuyue Gao</a:t>
            </a:r>
            <a:endParaRPr sz="16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000000"/>
                </a:solidFill>
              </a:rPr>
              <a:t>Task 4: </a:t>
            </a:r>
            <a:r>
              <a:rPr lang="zh-CN" sz="1600">
                <a:solidFill>
                  <a:srgbClr val="000000"/>
                </a:solidFill>
              </a:rPr>
              <a:t>Shuyue Gao</a:t>
            </a:r>
            <a:endParaRPr sz="16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000000"/>
                </a:solidFill>
              </a:rPr>
              <a:t>Task 5: </a:t>
            </a:r>
            <a:r>
              <a:rPr lang="zh-CN" sz="1600">
                <a:solidFill>
                  <a:srgbClr val="000000"/>
                </a:solidFill>
              </a:rPr>
              <a:t>Jingjing Zhu, Shuyue Gao</a:t>
            </a:r>
            <a:endParaRPr sz="16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000000"/>
                </a:solidFill>
              </a:rPr>
              <a:t>Task 6: </a:t>
            </a:r>
            <a:r>
              <a:rPr lang="zh-CN" sz="1600">
                <a:solidFill>
                  <a:srgbClr val="000000"/>
                </a:solidFill>
              </a:rPr>
              <a:t>Jingjing Zhu</a:t>
            </a:r>
            <a:endParaRPr sz="16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000000"/>
                </a:solidFill>
              </a:rPr>
              <a:t>Task 7: </a:t>
            </a:r>
            <a:r>
              <a:rPr lang="zh-CN" sz="1600">
                <a:solidFill>
                  <a:srgbClr val="000000"/>
                </a:solidFill>
              </a:rPr>
              <a:t>Jingjing Zhu</a:t>
            </a:r>
            <a:endParaRPr sz="16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000000"/>
                </a:solidFill>
              </a:rPr>
              <a:t>Task 8: </a:t>
            </a:r>
            <a:r>
              <a:rPr lang="zh-CN" sz="1600">
                <a:solidFill>
                  <a:srgbClr val="000000"/>
                </a:solidFill>
              </a:rPr>
              <a:t>Xingguo Huang</a:t>
            </a:r>
            <a:r>
              <a:rPr lang="zh-CN" sz="1600" b="1">
                <a:solidFill>
                  <a:srgbClr val="000000"/>
                </a:solidFill>
              </a:rPr>
              <a:t> </a:t>
            </a:r>
            <a:endParaRPr sz="1600" b="1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000000"/>
                </a:solidFill>
              </a:rPr>
              <a:t>Task1 - 8: according to the Assignment Tasks</a:t>
            </a:r>
            <a:endParaRPr sz="12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000000"/>
                </a:solidFill>
              </a:rPr>
              <a:t>Task details: </a:t>
            </a:r>
            <a:r>
              <a:rPr lang="zh-CN" sz="1200" u="sng">
                <a:solidFill>
                  <a:schemeClr val="hlink"/>
                </a:solidFill>
                <a:hlinkClick r:id="rId3"/>
              </a:rPr>
              <a:t>https://northeastern.instructure.com/courses/123304/assignments/1505049</a:t>
            </a:r>
            <a:endParaRPr sz="12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2"/>
          <p:cNvSpPr txBox="1">
            <a:spLocks noGrp="1"/>
          </p:cNvSpPr>
          <p:nvPr>
            <p:ph type="body" idx="1"/>
          </p:nvPr>
        </p:nvSpPr>
        <p:spPr>
          <a:xfrm>
            <a:off x="406650" y="40590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Source: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https://stackoverflow.com/questions/23921117/disable-only-full-group-by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/>
              <a:t>https://stackoverflow.com/questions/57758553/how-to-fix-error-in-localconn-statement-could-not-run-statement-the</a:t>
            </a:r>
            <a:endParaRPr/>
          </a:p>
        </p:txBody>
      </p:sp>
      <p:pic>
        <p:nvPicPr>
          <p:cNvPr id="431" name="Google Shape;4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5250" y="1391106"/>
            <a:ext cx="3554925" cy="61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5262" y="447450"/>
            <a:ext cx="5118000" cy="5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638" y="25212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5250" y="2248075"/>
            <a:ext cx="4541351" cy="16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6650" y="2522437"/>
            <a:ext cx="2931674" cy="14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3"/>
          <p:cNvSpPr txBox="1">
            <a:spLocks noGrp="1"/>
          </p:cNvSpPr>
          <p:nvPr>
            <p:ph type="body" idx="1"/>
          </p:nvPr>
        </p:nvSpPr>
        <p:spPr>
          <a:xfrm>
            <a:off x="873625" y="4158350"/>
            <a:ext cx="70305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Source：</a:t>
            </a:r>
            <a:r>
              <a:rPr lang="zh-CN" u="sng">
                <a:solidFill>
                  <a:schemeClr val="hlink"/>
                </a:solidFill>
                <a:hlinkClick r:id="rId3"/>
              </a:rPr>
              <a:t>https://www.educba.com/mysql-vs-sqlite/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/>
              <a:t>https://dev.mysql.com/doc/refman/8.0/en/datetime.html#:~:text=MySQL%20retrieves%20and%20displays%20DATETIME,%3A14%3A07'%20UTC.</a:t>
            </a:r>
            <a:endParaRPr/>
          </a:p>
        </p:txBody>
      </p:sp>
      <p:pic>
        <p:nvPicPr>
          <p:cNvPr id="441" name="Google Shape;4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24" y="1800425"/>
            <a:ext cx="3933850" cy="22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63" y="93350"/>
            <a:ext cx="3425525" cy="16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5875" y="1800425"/>
            <a:ext cx="4438124" cy="18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05" y="65000"/>
            <a:ext cx="1929693" cy="17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300" y="2008327"/>
            <a:ext cx="2779249" cy="31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340950"/>
            <a:ext cx="3686101" cy="261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5976" y="291796"/>
            <a:ext cx="3618149" cy="171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Discussing Contents Today</a:t>
            </a:r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884925" y="181470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zh-CN" sz="1600" b="1">
                <a:solidFill>
                  <a:srgbClr val="000000"/>
                </a:solidFill>
              </a:rPr>
              <a:t>Shuyue Gao:</a:t>
            </a:r>
            <a:r>
              <a:rPr lang="zh-CN" sz="1600">
                <a:solidFill>
                  <a:srgbClr val="000000"/>
                </a:solidFill>
              </a:rPr>
              <a:t>  UML and Crow's Foot Relational Schema</a:t>
            </a:r>
            <a:endParaRPr sz="16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000000"/>
                </a:solidFill>
              </a:rPr>
              <a:t>ShuHong Chan: </a:t>
            </a:r>
            <a:r>
              <a:rPr lang="zh-CN" sz="1600">
                <a:solidFill>
                  <a:srgbClr val="000000"/>
                </a:solidFill>
              </a:rPr>
              <a:t>SQL DDL statements and Load the Bird Strikes CSV file into R and populate the tables with the data</a:t>
            </a:r>
            <a:endParaRPr sz="16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000000"/>
                </a:solidFill>
              </a:rPr>
              <a:t>Jingjing Zhu: </a:t>
            </a:r>
            <a:r>
              <a:rPr lang="zh-CN" sz="1600">
                <a:solidFill>
                  <a:srgbClr val="000000"/>
                </a:solidFill>
              </a:rPr>
              <a:t>SQL queries and visualization using R</a:t>
            </a:r>
            <a:endParaRPr sz="16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000000"/>
                </a:solidFill>
              </a:rPr>
              <a:t>Xingguo Huang: </a:t>
            </a:r>
            <a:r>
              <a:rPr lang="zh-CN" sz="1600">
                <a:solidFill>
                  <a:srgbClr val="000000"/>
                </a:solidFill>
              </a:rPr>
              <a:t>stored procedure in MySQL that removes a bird strike incident from the database.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438875" y="120625"/>
            <a:ext cx="565800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Crow's Feet Relational Schema</a:t>
            </a:r>
            <a:endParaRPr/>
          </a:p>
        </p:txBody>
      </p:sp>
      <p:pic>
        <p:nvPicPr>
          <p:cNvPr id="296" name="Google Shape;2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225" y="703075"/>
            <a:ext cx="5443102" cy="42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>
            <a:spLocks noGrp="1"/>
          </p:cNvSpPr>
          <p:nvPr>
            <p:ph type="title"/>
          </p:nvPr>
        </p:nvSpPr>
        <p:spPr>
          <a:xfrm>
            <a:off x="4041800" y="161850"/>
            <a:ext cx="30603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UML</a:t>
            </a:r>
            <a:endParaRPr/>
          </a:p>
        </p:txBody>
      </p:sp>
      <p:pic>
        <p:nvPicPr>
          <p:cNvPr id="302" name="Google Shape;3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3975"/>
            <a:ext cx="8839200" cy="3604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>
            <a:spLocks noGrp="1"/>
          </p:cNvSpPr>
          <p:nvPr>
            <p:ph type="title"/>
          </p:nvPr>
        </p:nvSpPr>
        <p:spPr>
          <a:xfrm>
            <a:off x="1303800" y="99825"/>
            <a:ext cx="6525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520"/>
              <a:t>Load the Bird Strikes CSV file and </a:t>
            </a:r>
            <a:endParaRPr sz="252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520"/>
              <a:t>populate the tables with data</a:t>
            </a:r>
            <a:endParaRPr sz="25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520"/>
          </a:p>
        </p:txBody>
      </p:sp>
      <p:sp>
        <p:nvSpPr>
          <p:cNvPr id="308" name="Google Shape;308;p18"/>
          <p:cNvSpPr/>
          <p:nvPr/>
        </p:nvSpPr>
        <p:spPr>
          <a:xfrm>
            <a:off x="1435325" y="1208394"/>
            <a:ext cx="6715500" cy="4845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FFFFFF"/>
                </a:solidFill>
              </a:rPr>
              <a:t>1. Load CSV file to R as a data frame</a:t>
            </a:r>
            <a:endParaRPr/>
          </a:p>
        </p:txBody>
      </p:sp>
      <p:sp>
        <p:nvSpPr>
          <p:cNvPr id="309" name="Google Shape;309;p18"/>
          <p:cNvSpPr/>
          <p:nvPr/>
        </p:nvSpPr>
        <p:spPr>
          <a:xfrm>
            <a:off x="1439700" y="4004225"/>
            <a:ext cx="6715500" cy="4845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FFFFFF"/>
                </a:solidFill>
              </a:rPr>
              <a:t>5. Create all related tables and copy the data from master table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10" name="Google Shape;310;p18"/>
          <p:cNvSpPr/>
          <p:nvPr/>
        </p:nvSpPr>
        <p:spPr>
          <a:xfrm>
            <a:off x="4417050" y="1692894"/>
            <a:ext cx="299100" cy="191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8"/>
          <p:cNvSpPr/>
          <p:nvPr/>
        </p:nvSpPr>
        <p:spPr>
          <a:xfrm>
            <a:off x="1439700" y="1902575"/>
            <a:ext cx="6715500" cy="4845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FFFFFF"/>
                </a:solidFill>
              </a:rPr>
              <a:t>2. Rename the column (remove any ‘…’)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12" name="Google Shape;312;p18"/>
          <p:cNvSpPr/>
          <p:nvPr/>
        </p:nvSpPr>
        <p:spPr>
          <a:xfrm>
            <a:off x="4421425" y="2387075"/>
            <a:ext cx="299100" cy="191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8"/>
          <p:cNvSpPr/>
          <p:nvPr/>
        </p:nvSpPr>
        <p:spPr>
          <a:xfrm>
            <a:off x="1435325" y="2615900"/>
            <a:ext cx="6715500" cy="4845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FFFFFF"/>
                </a:solidFill>
              </a:rPr>
              <a:t>3. Copy all the data from data frame to a table (master table)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14" name="Google Shape;314;p18"/>
          <p:cNvSpPr/>
          <p:nvPr/>
        </p:nvSpPr>
        <p:spPr>
          <a:xfrm>
            <a:off x="4417050" y="3100400"/>
            <a:ext cx="299100" cy="191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8"/>
          <p:cNvSpPr/>
          <p:nvPr/>
        </p:nvSpPr>
        <p:spPr>
          <a:xfrm>
            <a:off x="1435325" y="3301700"/>
            <a:ext cx="6715500" cy="4845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FFFFFF"/>
                </a:solidFill>
              </a:rPr>
              <a:t>4. Cleaning data in master table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16" name="Google Shape;316;p18"/>
          <p:cNvSpPr/>
          <p:nvPr/>
        </p:nvSpPr>
        <p:spPr>
          <a:xfrm>
            <a:off x="4417050" y="3786200"/>
            <a:ext cx="299100" cy="191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"/>
          <p:cNvSpPr txBox="1">
            <a:spLocks noGrp="1"/>
          </p:cNvSpPr>
          <p:nvPr>
            <p:ph type="title"/>
          </p:nvPr>
        </p:nvSpPr>
        <p:spPr>
          <a:xfrm>
            <a:off x="1303800" y="99825"/>
            <a:ext cx="7242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820"/>
              <a:t>Load the Bird Strikes CSV file and populate the tables with data</a:t>
            </a:r>
            <a:endParaRPr sz="2520"/>
          </a:p>
        </p:txBody>
      </p:sp>
      <p:sp>
        <p:nvSpPr>
          <p:cNvPr id="322" name="Google Shape;322;p19"/>
          <p:cNvSpPr/>
          <p:nvPr/>
        </p:nvSpPr>
        <p:spPr>
          <a:xfrm>
            <a:off x="1435325" y="827394"/>
            <a:ext cx="6715500" cy="4845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FFFFFF"/>
                </a:solidFill>
              </a:rPr>
              <a:t>1. Load CSV file to R as a data frame</a:t>
            </a:r>
            <a:endParaRPr/>
          </a:p>
        </p:txBody>
      </p:sp>
      <p:sp>
        <p:nvSpPr>
          <p:cNvPr id="323" name="Google Shape;323;p19"/>
          <p:cNvSpPr txBox="1">
            <a:spLocks noGrp="1"/>
          </p:cNvSpPr>
          <p:nvPr>
            <p:ph type="body" idx="1"/>
          </p:nvPr>
        </p:nvSpPr>
        <p:spPr>
          <a:xfrm>
            <a:off x="896900" y="1407750"/>
            <a:ext cx="70305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zh-CN" sz="1800">
                <a:solidFill>
                  <a:srgbClr val="000000"/>
                </a:solidFill>
              </a:rPr>
              <a:t>Load all the data in csv file to R as a data frame with the function of </a:t>
            </a:r>
            <a:r>
              <a:rPr lang="zh-CN" sz="1800">
                <a:solidFill>
                  <a:srgbClr val="FF0000"/>
                </a:solidFill>
              </a:rPr>
              <a:t>read.csv()</a:t>
            </a:r>
            <a:endParaRPr/>
          </a:p>
        </p:txBody>
      </p:sp>
      <p:sp>
        <p:nvSpPr>
          <p:cNvPr id="324" name="Google Shape;324;p19"/>
          <p:cNvSpPr txBox="1"/>
          <p:nvPr/>
        </p:nvSpPr>
        <p:spPr>
          <a:xfrm>
            <a:off x="1484275" y="2334725"/>
            <a:ext cx="6666600" cy="1887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path = "/CS5200/Assignments/Practicum1/"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fn &lt;- "BirdStrikesData-1.csv"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fileName &lt;- paste(path, fn, sep = "/")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birdStrikesDF &lt;- </a:t>
            </a:r>
            <a:r>
              <a:rPr lang="zh-C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read.csv</a:t>
            </a: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(fileName, header = TRUE, stringsAsFactors = FALSE)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head(birdStrikesDF,4)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 txBox="1">
            <a:spLocks noGrp="1"/>
          </p:cNvSpPr>
          <p:nvPr>
            <p:ph type="title"/>
          </p:nvPr>
        </p:nvSpPr>
        <p:spPr>
          <a:xfrm>
            <a:off x="1303800" y="99825"/>
            <a:ext cx="7242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820"/>
              <a:t>Load the Bird Strikes CSV file and populate the tables with data</a:t>
            </a:r>
            <a:endParaRPr sz="2520"/>
          </a:p>
        </p:txBody>
      </p:sp>
      <p:sp>
        <p:nvSpPr>
          <p:cNvPr id="330" name="Google Shape;330;p20"/>
          <p:cNvSpPr/>
          <p:nvPr/>
        </p:nvSpPr>
        <p:spPr>
          <a:xfrm>
            <a:off x="1435325" y="522594"/>
            <a:ext cx="6715500" cy="4845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FFFFFF"/>
                </a:solidFill>
              </a:rPr>
              <a:t>2. Rename the column (remove any ‘…’)</a:t>
            </a:r>
            <a:endParaRPr/>
          </a:p>
        </p:txBody>
      </p:sp>
      <p:sp>
        <p:nvSpPr>
          <p:cNvPr id="331" name="Google Shape;331;p20"/>
          <p:cNvSpPr txBox="1">
            <a:spLocks noGrp="1"/>
          </p:cNvSpPr>
          <p:nvPr>
            <p:ph type="body" idx="1"/>
          </p:nvPr>
        </p:nvSpPr>
        <p:spPr>
          <a:xfrm>
            <a:off x="896900" y="1102950"/>
            <a:ext cx="7948200" cy="13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0734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888"/>
              <a:buChar char="-"/>
            </a:pPr>
            <a:r>
              <a:rPr lang="zh-CN" sz="1800">
                <a:solidFill>
                  <a:srgbClr val="000000"/>
                </a:solidFill>
              </a:rPr>
              <a:t>- some header names in CSV file were included some special characters (e.g. ‘:’, ‘/’, ‘?’, ‘$’)</a:t>
            </a:r>
            <a:endParaRPr sz="1800">
              <a:solidFill>
                <a:srgbClr val="000000"/>
              </a:solidFill>
            </a:endParaRPr>
          </a:p>
          <a:p>
            <a:pPr marL="457200" lvl="0" indent="-30734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888"/>
              <a:buChar char="-"/>
            </a:pPr>
            <a:r>
              <a:rPr lang="zh-CN" sz="1800">
                <a:solidFill>
                  <a:srgbClr val="000000"/>
                </a:solidFill>
              </a:rPr>
              <a:t>- after save to a data frame, the special characters (includeing space) will change to ‘.’</a:t>
            </a:r>
            <a:endParaRPr sz="1800">
              <a:solidFill>
                <a:srgbClr val="000000"/>
              </a:solidFill>
            </a:endParaRPr>
          </a:p>
          <a:p>
            <a:pPr marL="457200" lvl="0" indent="-30734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888"/>
              <a:buChar char="-"/>
            </a:pPr>
            <a:r>
              <a:rPr lang="zh-CN" sz="1800">
                <a:solidFill>
                  <a:srgbClr val="000000"/>
                </a:solidFill>
              </a:rPr>
              <a:t>- for example: </a:t>
            </a:r>
            <a:r>
              <a:rPr lang="zh-CN" sz="1800">
                <a:solidFill>
                  <a:srgbClr val="C55A11"/>
                </a:solidFill>
              </a:rPr>
              <a:t>Aircraft : Type </a:t>
            </a:r>
            <a:r>
              <a:rPr lang="zh-C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zh-CN" sz="1800">
                <a:solidFill>
                  <a:srgbClr val="000000"/>
                </a:solidFill>
              </a:rPr>
              <a:t> </a:t>
            </a:r>
            <a:r>
              <a:rPr lang="zh-CN" sz="1800">
                <a:solidFill>
                  <a:srgbClr val="C55A11"/>
                </a:solidFill>
              </a:rPr>
              <a:t>Aircraft..Type</a:t>
            </a:r>
            <a:endParaRPr sz="1800">
              <a:solidFill>
                <a:srgbClr val="C55A11"/>
              </a:solidFill>
            </a:endParaRPr>
          </a:p>
          <a:p>
            <a:pPr marL="457200" lvl="0" indent="-30734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888"/>
              <a:buChar char="-"/>
            </a:pPr>
            <a:r>
              <a:rPr lang="zh-CN" sz="1800">
                <a:solidFill>
                  <a:srgbClr val="000000"/>
                </a:solidFill>
              </a:rPr>
              <a:t>- ‘</a:t>
            </a:r>
            <a:r>
              <a:rPr lang="zh-CN" sz="1800">
                <a:solidFill>
                  <a:srgbClr val="C55A11"/>
                </a:solidFill>
              </a:rPr>
              <a:t>Aircraft..Type</a:t>
            </a:r>
            <a:r>
              <a:rPr lang="zh-CN" sz="1800">
                <a:solidFill>
                  <a:srgbClr val="000000"/>
                </a:solidFill>
              </a:rPr>
              <a:t>’ is not a legal column name, we have to rename it with </a:t>
            </a:r>
            <a:r>
              <a:rPr lang="zh-CN" sz="1800">
                <a:solidFill>
                  <a:srgbClr val="FF0000"/>
                </a:solidFill>
              </a:rPr>
              <a:t>colnames()</a:t>
            </a:r>
            <a:r>
              <a:rPr lang="zh-CN" sz="1800">
                <a:solidFill>
                  <a:srgbClr val="000000"/>
                </a:solidFill>
              </a:rPr>
              <a:t> function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32" name="Google Shape;332;p20"/>
          <p:cNvSpPr txBox="1"/>
          <p:nvPr/>
        </p:nvSpPr>
        <p:spPr>
          <a:xfrm>
            <a:off x="1537700" y="3866725"/>
            <a:ext cx="6666600" cy="1143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colnames</a:t>
            </a: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(birdStrikesDF)[1] &lt;- "RecordID"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colnames</a:t>
            </a: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(birdStrikesDF)[2] &lt;- "Aircraft_Type“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3" name="Google Shape;3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700" y="2304275"/>
            <a:ext cx="6161451" cy="14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1303800" y="99825"/>
            <a:ext cx="7242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1820"/>
              <a:t>Load the Bird Strikes CSV file and populate the tables with data</a:t>
            </a:r>
            <a:endParaRPr sz="2520"/>
          </a:p>
        </p:txBody>
      </p:sp>
      <p:sp>
        <p:nvSpPr>
          <p:cNvPr id="339" name="Google Shape;339;p21"/>
          <p:cNvSpPr/>
          <p:nvPr/>
        </p:nvSpPr>
        <p:spPr>
          <a:xfrm>
            <a:off x="1435325" y="522594"/>
            <a:ext cx="6715500" cy="4845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FFFFFF"/>
                </a:solidFill>
              </a:rPr>
              <a:t>3. Copy all the data from data frame to a table (master table)</a:t>
            </a:r>
            <a:endParaRPr/>
          </a:p>
        </p:txBody>
      </p:sp>
      <p:sp>
        <p:nvSpPr>
          <p:cNvPr id="340" name="Google Shape;340;p21"/>
          <p:cNvSpPr txBox="1">
            <a:spLocks noGrp="1"/>
          </p:cNvSpPr>
          <p:nvPr>
            <p:ph type="body" idx="1"/>
          </p:nvPr>
        </p:nvSpPr>
        <p:spPr>
          <a:xfrm>
            <a:off x="896900" y="1102950"/>
            <a:ext cx="79482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zh-CN" sz="1800">
                <a:solidFill>
                  <a:srgbClr val="000000"/>
                </a:solidFill>
              </a:rPr>
              <a:t>Copy all the data from data frame to a table, called master, with the function of </a:t>
            </a:r>
            <a:r>
              <a:rPr lang="zh-CN" sz="1800">
                <a:solidFill>
                  <a:srgbClr val="FF0000"/>
                </a:solidFill>
              </a:rPr>
              <a:t>dbWriteTable()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41" name="Google Shape;341;p21"/>
          <p:cNvSpPr txBox="1"/>
          <p:nvPr/>
        </p:nvSpPr>
        <p:spPr>
          <a:xfrm>
            <a:off x="1459775" y="1826850"/>
            <a:ext cx="66666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dbWriteTable</a:t>
            </a: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(mydb, "master", birdStrikesDF, overwirte = T);</a:t>
            </a:r>
            <a:endParaRPr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42" name="Google Shape;3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37" y="2625774"/>
            <a:ext cx="7758675" cy="22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1158</Words>
  <Application>Microsoft Macintosh PowerPoint</Application>
  <PresentationFormat>On-screen Show (16:9)</PresentationFormat>
  <Paragraphs>110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Maven Pro</vt:lpstr>
      <vt:lpstr>Nunito</vt:lpstr>
      <vt:lpstr>Arial</vt:lpstr>
      <vt:lpstr>Courier New</vt:lpstr>
      <vt:lpstr>Momentum</vt:lpstr>
      <vt:lpstr>5200 Practicum I</vt:lpstr>
      <vt:lpstr>Contributions</vt:lpstr>
      <vt:lpstr>Discussing Contents Today</vt:lpstr>
      <vt:lpstr>Crow's Feet Relational Schema</vt:lpstr>
      <vt:lpstr>UML</vt:lpstr>
      <vt:lpstr>Load the Bird Strikes CSV file and  populate the tables with data </vt:lpstr>
      <vt:lpstr>Load the Bird Strikes CSV file and populate the tables with data</vt:lpstr>
      <vt:lpstr>Load the Bird Strikes CSV file and populate the tables with data</vt:lpstr>
      <vt:lpstr>Load the Bird Strikes CSV file and populate the tables with data</vt:lpstr>
      <vt:lpstr>Load the Bird Strikes CSV file and populate the tables with data</vt:lpstr>
      <vt:lpstr>Load the Bird Strikes CSV file and populate the tables with data</vt:lpstr>
      <vt:lpstr>Query number of incidents at take-off/climb</vt:lpstr>
      <vt:lpstr>Query the airport had the most incidents </vt:lpstr>
      <vt:lpstr>Query number of incidents by year</vt:lpstr>
      <vt:lpstr>Build a visualized column chart - step summary </vt:lpstr>
      <vt:lpstr>Build a visualized column chart - step 1</vt:lpstr>
      <vt:lpstr>Build a visualized column chart - step 2</vt:lpstr>
      <vt:lpstr>Build a visualized column chart - step 3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5200 Practicum I</dc:title>
  <cp:lastModifiedBy>Xingguo Huang</cp:lastModifiedBy>
  <cp:revision>1</cp:revision>
  <dcterms:modified xsi:type="dcterms:W3CDTF">2022-11-01T06:35:24Z</dcterms:modified>
</cp:coreProperties>
</file>